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700564"/>
            <a:ext cx="6546890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Strategic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4621" y="1760815"/>
            <a:ext cx="4223861" cy="3122533"/>
          </a:xfrm>
          <a:prstGeom prst="roundRect">
            <a:avLst>
              <a:gd name="adj" fmla="val 1063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958" y="1982153"/>
            <a:ext cx="664012" cy="66401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600" y="2164794"/>
            <a:ext cx="298728" cy="2987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5958" y="2850833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95958" y="3298984"/>
            <a:ext cx="3781187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 exclusive benefits to convert 958 repeat buyers into subscribers and increase the current 27% subscription rate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3150" y="1760815"/>
            <a:ext cx="4223980" cy="3122533"/>
          </a:xfrm>
          <a:prstGeom prst="roundRect">
            <a:avLst>
              <a:gd name="adj" fmla="val 1063"/>
            </a:avLst>
          </a:prstGeom>
          <a:solidFill>
            <a:srgbClr val="2F2B54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87" y="1982153"/>
            <a:ext cx="664012" cy="66401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129" y="2164794"/>
            <a:ext cx="298728" cy="2987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24487" y="2850833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Loyalty Programs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424487" y="3298984"/>
            <a:ext cx="378130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Reward repeat buyers to move 701 returning customers into the loyal segment of 3,116 customers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9631799" y="1760815"/>
            <a:ext cx="4223980" cy="3122533"/>
          </a:xfrm>
          <a:prstGeom prst="roundRect">
            <a:avLst>
              <a:gd name="adj" fmla="val 1063"/>
            </a:avLst>
          </a:prstGeom>
          <a:solidFill>
            <a:srgbClr val="2F2B54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136" y="1982153"/>
            <a:ext cx="664012" cy="66401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5778" y="2164794"/>
            <a:ext cx="298728" cy="2987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53136" y="2850833"/>
            <a:ext cx="267533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853136" y="3298984"/>
            <a:ext cx="3781306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 sales boosts with margin control for high-discount items like Hats (50%) and Sneakers (49.66%)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74621" y="5088017"/>
            <a:ext cx="6438186" cy="2441019"/>
          </a:xfrm>
          <a:prstGeom prst="roundRect">
            <a:avLst>
              <a:gd name="adj" fmla="val 1360"/>
            </a:avLst>
          </a:prstGeom>
          <a:solidFill>
            <a:srgbClr val="2F2B54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58" y="5309354"/>
            <a:ext cx="664012" cy="66401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8600" y="5491996"/>
            <a:ext cx="298728" cy="29872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95958" y="617803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22" name="Text 12"/>
          <p:cNvSpPr/>
          <p:nvPr/>
        </p:nvSpPr>
        <p:spPr>
          <a:xfrm>
            <a:off x="995958" y="6626185"/>
            <a:ext cx="599551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Highlight top-rated products (Gloves 3.86, Sandals 3.84) and best-sellers in marketing campaigns</a:t>
            </a:r>
            <a:endParaRPr lang="en-US" sz="1700" dirty="0"/>
          </a:p>
        </p:txBody>
      </p:sp>
      <p:sp>
        <p:nvSpPr>
          <p:cNvPr id="23" name="Shape 13"/>
          <p:cNvSpPr/>
          <p:nvPr/>
        </p:nvSpPr>
        <p:spPr>
          <a:xfrm>
            <a:off x="7417475" y="5088017"/>
            <a:ext cx="6438305" cy="2441019"/>
          </a:xfrm>
          <a:prstGeom prst="roundRect">
            <a:avLst>
              <a:gd name="adj" fmla="val 1360"/>
            </a:avLst>
          </a:prstGeom>
          <a:solidFill>
            <a:srgbClr val="2F2B54"/>
          </a:solidFill>
          <a:ln/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8812" y="5309354"/>
            <a:ext cx="664012" cy="66401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1454" y="5491996"/>
            <a:ext cx="298728" cy="298728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38812" y="617803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27" name="Text 15"/>
          <p:cNvSpPr/>
          <p:nvPr/>
        </p:nvSpPr>
        <p:spPr>
          <a:xfrm>
            <a:off x="7638812" y="6626185"/>
            <a:ext cx="5995630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Focus on Young Adults ($62K revenue) and express-shipping users ($60.48 avg spend) for maximum ROI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882253"/>
            <a:ext cx="2187773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954048"/>
            <a:ext cx="190059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427798"/>
            <a:ext cx="91092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Understanding Our Data Foundation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61044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3.9K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1488996" y="36993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194929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Transactions analyzed across all categories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55776" y="261044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18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5907048" y="36993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55776" y="419492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Features per customer transaction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73828" y="261044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50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10325100" y="36993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3828" y="419492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Geographic coverage across regions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7724" y="6030873"/>
            <a:ext cx="12954952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 demographics (Age, Gender, Location, Subscription Status)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Purchase details (Item, Category, Amount, Season, Size, Color)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Shopping behavior (Discounts, Promo Codes, Previous Purchases, Review Ratings)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263" y="1163598"/>
            <a:ext cx="5298519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Preparation &amp; Cleaning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08263" y="1883807"/>
            <a:ext cx="17764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263" y="2162889"/>
            <a:ext cx="790027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8263" y="2297430"/>
            <a:ext cx="256163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Loading &amp; Exploration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108263" y="2637830"/>
            <a:ext cx="7900273" cy="49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Imported dataset using pandas and performed initial structure analysis with summary statistics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08263" y="3397925"/>
            <a:ext cx="17764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63" y="3659267"/>
            <a:ext cx="790027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08263" y="3811548"/>
            <a:ext cx="209038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Data Handling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108263" y="4151947"/>
            <a:ext cx="790027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Imputed 37 missing Review Rating values using median rating by product category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08263" y="4664512"/>
            <a:ext cx="17764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263" y="4908113"/>
            <a:ext cx="790027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08263" y="5078135"/>
            <a:ext cx="209038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6108263" y="5418534"/>
            <a:ext cx="790027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Created age_group bins and purchase_frequency_days columns for deeper analysis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08263" y="5931098"/>
            <a:ext cx="17764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263" y="6156960"/>
            <a:ext cx="790027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08263" y="6344722"/>
            <a:ext cx="209038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Integration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6108263" y="6685121"/>
            <a:ext cx="790027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Connected to PostgreSQL and loaded cleaned data for SQL-based business analysis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35806"/>
            <a:ext cx="1894642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864989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807601"/>
            <a:ext cx="132028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SQL ANALYSIS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291352"/>
            <a:ext cx="69698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Insights by Gender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3542"/>
            <a:ext cx="8216265" cy="4331137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36100" y="6985159"/>
            <a:ext cx="239316" cy="239316"/>
          </a:xfrm>
          <a:prstGeom prst="roundRect">
            <a:avLst>
              <a:gd name="adj" fmla="val 7642"/>
            </a:avLst>
          </a:prstGeom>
          <a:solidFill>
            <a:srgbClr val="6A010A"/>
          </a:solidFill>
          <a:ln/>
        </p:spPr>
      </p:sp>
      <p:sp>
        <p:nvSpPr>
          <p:cNvPr id="8" name="Text 4"/>
          <p:cNvSpPr/>
          <p:nvPr/>
        </p:nvSpPr>
        <p:spPr>
          <a:xfrm>
            <a:off x="4336375" y="6985159"/>
            <a:ext cx="53328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Male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022056" y="6985159"/>
            <a:ext cx="239316" cy="239316"/>
          </a:xfrm>
          <a:prstGeom prst="roundRect">
            <a:avLst>
              <a:gd name="adj" fmla="val 7642"/>
            </a:avLst>
          </a:prstGeom>
          <a:solidFill>
            <a:srgbClr val="FD2B3D"/>
          </a:solidFill>
          <a:ln/>
        </p:spPr>
      </p:sp>
      <p:sp>
        <p:nvSpPr>
          <p:cNvPr id="10" name="Text 6"/>
          <p:cNvSpPr/>
          <p:nvPr/>
        </p:nvSpPr>
        <p:spPr>
          <a:xfrm>
            <a:off x="5322332" y="6985159"/>
            <a:ext cx="79724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Female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45491" y="3108246"/>
            <a:ext cx="38670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45491" y="3699510"/>
            <a:ext cx="415468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Male customers generate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D505F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68% of total revenue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($157,890) compared to female customers ($75,191). This significant disparity suggests opportunities for targeted marketing campaigns to better engage female shoppers and balance revenue streams.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9807"/>
            <a:ext cx="107655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 Performance &amp; Customer Behavior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92573"/>
            <a:ext cx="1748195" cy="1748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539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35510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Gloves (3.86), Sandals (3.84), and Boots (3.82) lead in customer satisfaction ratings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2492573"/>
            <a:ext cx="1748195" cy="17481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539972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5387459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Hat (50%), Sneakers (49.66%), and Coat (49.07%) show highest discount usage rates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2492573"/>
            <a:ext cx="1748195" cy="17481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539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5035510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Express shipping users spend $60.48 on average vs. $58.46 for standard shipping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2492573"/>
            <a:ext cx="1748314" cy="17483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540091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5387578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839 customers used discounts but still spent above the $59.76 average purchase amount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55050" y="536615"/>
            <a:ext cx="1605439" cy="332661"/>
          </a:xfrm>
          <a:prstGeom prst="roundRect">
            <a:avLst>
              <a:gd name="adj" fmla="val 6621"/>
            </a:avLst>
          </a:prstGeom>
          <a:noFill/>
          <a:ln w="7620">
            <a:solidFill>
              <a:srgbClr val="FD505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72803" y="629483"/>
            <a:ext cx="146804" cy="1468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2950" y="599242"/>
            <a:ext cx="1149787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SEGMENTATION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355050" y="925473"/>
            <a:ext cx="5600343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Loyalty Breakdown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1355050" y="3268266"/>
            <a:ext cx="23371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Three Distinct Segments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355050" y="3678912"/>
            <a:ext cx="3880961" cy="103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customer base reveals a strong foundation of repeat buyers, with opportunities to convert new customers into loyal advocates.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7" y="1834515"/>
            <a:ext cx="7591425" cy="430172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355050" y="6452711"/>
            <a:ext cx="3879532" cy="1240155"/>
          </a:xfrm>
          <a:prstGeom prst="roundRect">
            <a:avLst>
              <a:gd name="adj" fmla="val 2220"/>
            </a:avLst>
          </a:prstGeom>
          <a:solidFill>
            <a:srgbClr val="2F2B54"/>
          </a:solidFill>
          <a:ln/>
        </p:spPr>
      </p:sp>
      <p:sp>
        <p:nvSpPr>
          <p:cNvPr id="10" name="Text 6"/>
          <p:cNvSpPr/>
          <p:nvPr/>
        </p:nvSpPr>
        <p:spPr>
          <a:xfrm>
            <a:off x="1538526" y="6636187"/>
            <a:ext cx="215943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Loyal Customers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538526" y="6990517"/>
            <a:ext cx="3512582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3,116 customers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with consistent purchase history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375315" y="6452711"/>
            <a:ext cx="3879532" cy="1240155"/>
          </a:xfrm>
          <a:prstGeom prst="roundRect">
            <a:avLst>
              <a:gd name="adj" fmla="val 2220"/>
            </a:avLst>
          </a:prstGeom>
          <a:solidFill>
            <a:srgbClr val="2F2B54"/>
          </a:solidFill>
          <a:ln/>
        </p:spPr>
      </p:sp>
      <p:sp>
        <p:nvSpPr>
          <p:cNvPr id="13" name="Text 9"/>
          <p:cNvSpPr/>
          <p:nvPr/>
        </p:nvSpPr>
        <p:spPr>
          <a:xfrm>
            <a:off x="5558790" y="6636187"/>
            <a:ext cx="215943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Returning Buyers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5558790" y="6990517"/>
            <a:ext cx="3512582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701 customers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showing repeat interest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395579" y="6452711"/>
            <a:ext cx="3879532" cy="1240155"/>
          </a:xfrm>
          <a:prstGeom prst="roundRect">
            <a:avLst>
              <a:gd name="adj" fmla="val 2220"/>
            </a:avLst>
          </a:prstGeom>
          <a:solidFill>
            <a:srgbClr val="2F2B54"/>
          </a:solidFill>
          <a:ln/>
        </p:spPr>
      </p:sp>
      <p:sp>
        <p:nvSpPr>
          <p:cNvPr id="16" name="Text 12"/>
          <p:cNvSpPr/>
          <p:nvPr/>
        </p:nvSpPr>
        <p:spPr>
          <a:xfrm>
            <a:off x="9579054" y="6636187"/>
            <a:ext cx="215943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New Customers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9579054" y="6990517"/>
            <a:ext cx="3512582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83 customers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just starting their journey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71832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Subscription Status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388286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51490" y="622863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D40215"/>
          </a:solidFill>
          <a:ln/>
        </p:spPr>
      </p:sp>
      <p:sp>
        <p:nvSpPr>
          <p:cNvPr id="5" name="Text 2"/>
          <p:cNvSpPr/>
          <p:nvPr/>
        </p:nvSpPr>
        <p:spPr>
          <a:xfrm>
            <a:off x="3651766" y="6228636"/>
            <a:ext cx="121789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5022056" y="622863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FD606E"/>
          </a:solidFill>
          <a:ln/>
        </p:spPr>
      </p:sp>
      <p:sp>
        <p:nvSpPr>
          <p:cNvPr id="7" name="Text 4"/>
          <p:cNvSpPr/>
          <p:nvPr/>
        </p:nvSpPr>
        <p:spPr>
          <a:xfrm>
            <a:off x="5322332" y="6228636"/>
            <a:ext cx="9609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Revenue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3022044"/>
            <a:ext cx="32084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Subscription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45491" y="3613309"/>
            <a:ext cx="41546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Only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27% of customers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are subscribers, yet they maintain similar average spend ($59.49 vs. $59.87). With 958 repeat buyers (&gt;5 purchases) not subscribed, there's significant potential to convert loyal customers into subscribers.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88422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Distribution by Age Group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213497"/>
            <a:ext cx="30390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Balanced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804761"/>
            <a:ext cx="41546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Revenue is relatively balanced across age groups, with Young Adults leading at $62,143. This even distribution suggests broad market appeal and opportunities for age-specific campaigns.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336715"/>
            <a:ext cx="3058358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465898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408509"/>
            <a:ext cx="248400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CATEGORY PERFORMANCE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892260"/>
            <a:ext cx="6479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Products by Category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837724" y="2955250"/>
            <a:ext cx="3059192" cy="2902268"/>
          </a:xfrm>
          <a:prstGeom prst="roundRect">
            <a:avLst>
              <a:gd name="adj" fmla="val 1237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68204" y="2985730"/>
            <a:ext cx="2998232" cy="71806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2187773" y="312039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107519" y="3943112"/>
            <a:ext cx="2519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07519" y="4438650"/>
            <a:ext cx="25196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Jewelry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(171 orders), Sunglasses (161), Belt (161)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4136231" y="2955250"/>
            <a:ext cx="3059311" cy="2902268"/>
          </a:xfrm>
          <a:prstGeom prst="roundRect">
            <a:avLst>
              <a:gd name="adj" fmla="val 1237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166711" y="2985730"/>
            <a:ext cx="2998351" cy="71806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5486400" y="312039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4406027" y="3943112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406027" y="4438650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Blouse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(171 orders), Pants (171), Shirt (169)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434858" y="2955250"/>
            <a:ext cx="3059192" cy="2902268"/>
          </a:xfrm>
          <a:prstGeom prst="roundRect">
            <a:avLst>
              <a:gd name="adj" fmla="val 1237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65338" y="2985730"/>
            <a:ext cx="2998232" cy="71806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8784908" y="312039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704653" y="3943112"/>
            <a:ext cx="2519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Footwear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704653" y="4438650"/>
            <a:ext cx="25196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Sandals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(160 orders), Shoes (150), Sneakers (145)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10733365" y="2955250"/>
            <a:ext cx="3059311" cy="2902268"/>
          </a:xfrm>
          <a:prstGeom prst="roundRect">
            <a:avLst>
              <a:gd name="adj" fmla="val 1237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0763845" y="2985730"/>
            <a:ext cx="2998351" cy="71806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23" name="Text 20"/>
          <p:cNvSpPr/>
          <p:nvPr/>
        </p:nvSpPr>
        <p:spPr>
          <a:xfrm>
            <a:off x="12083534" y="3120390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800" dirty="0"/>
          </a:p>
        </p:txBody>
      </p:sp>
      <p:sp>
        <p:nvSpPr>
          <p:cNvPr id="24" name="Text 21"/>
          <p:cNvSpPr/>
          <p:nvPr/>
        </p:nvSpPr>
        <p:spPr>
          <a:xfrm>
            <a:off x="11003161" y="3943112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11003161" y="4438650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Jacket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(163 orders), Coat (161)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837724" y="61267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Clothing dominates with the highest order volumes, while Accessories and Outerwear show strong consistent performance across top products.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2026-02-13T15:00:01Z</dcterms:created>
  <dcterms:modified xsi:type="dcterms:W3CDTF">2026-02-13T15:00:01Z</dcterms:modified>
</cp:coreProperties>
</file>